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1"/>
  </p:notesMasterIdLst>
  <p:sldIdLst>
    <p:sldId id="256" r:id="rId5"/>
    <p:sldId id="257" r:id="rId6"/>
    <p:sldId id="258" r:id="rId7"/>
    <p:sldId id="291" r:id="rId8"/>
    <p:sldId id="260" r:id="rId9"/>
    <p:sldId id="261" r:id="rId10"/>
    <p:sldId id="262" r:id="rId11"/>
    <p:sldId id="263" r:id="rId12"/>
    <p:sldId id="265" r:id="rId13"/>
    <p:sldId id="264" r:id="rId14"/>
    <p:sldId id="267" r:id="rId15"/>
    <p:sldId id="268" r:id="rId16"/>
    <p:sldId id="269" r:id="rId17"/>
    <p:sldId id="270" r:id="rId18"/>
    <p:sldId id="287" r:id="rId19"/>
    <p:sldId id="271" r:id="rId20"/>
    <p:sldId id="293" r:id="rId21"/>
    <p:sldId id="288" r:id="rId22"/>
    <p:sldId id="272" r:id="rId23"/>
    <p:sldId id="273" r:id="rId24"/>
    <p:sldId id="274" r:id="rId25"/>
    <p:sldId id="275" r:id="rId26"/>
    <p:sldId id="276" r:id="rId27"/>
    <p:sldId id="277" r:id="rId28"/>
    <p:sldId id="294" r:id="rId29"/>
    <p:sldId id="278" r:id="rId30"/>
    <p:sldId id="279" r:id="rId31"/>
    <p:sldId id="295" r:id="rId32"/>
    <p:sldId id="280" r:id="rId33"/>
    <p:sldId id="296" r:id="rId34"/>
    <p:sldId id="282" r:id="rId35"/>
    <p:sldId id="283" r:id="rId36"/>
    <p:sldId id="284" r:id="rId37"/>
    <p:sldId id="285" r:id="rId38"/>
    <p:sldId id="286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5AF21-BB9B-42C6-9A30-D4CBFA2103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82E80B-4547-458B-ACC7-C766AFFB3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Email</a:t>
          </a:r>
          <a:endParaRPr lang="en-US" dirty="0"/>
        </a:p>
      </dgm:t>
    </dgm:pt>
    <dgm:pt modelId="{DE992619-E383-495E-85A6-DC3474452460}" type="parTrans" cxnId="{6764A510-A2D8-4C88-9879-0D4D66E57307}">
      <dgm:prSet/>
      <dgm:spPr/>
      <dgm:t>
        <a:bodyPr/>
        <a:lstStyle/>
        <a:p>
          <a:endParaRPr lang="en-US"/>
        </a:p>
      </dgm:t>
    </dgm:pt>
    <dgm:pt modelId="{E433A251-169A-4F48-9790-F754E568FEB9}" type="sibTrans" cxnId="{6764A510-A2D8-4C88-9879-0D4D66E57307}">
      <dgm:prSet/>
      <dgm:spPr/>
      <dgm:t>
        <a:bodyPr/>
        <a:lstStyle/>
        <a:p>
          <a:endParaRPr lang="en-US"/>
        </a:p>
      </dgm:t>
    </dgm:pt>
    <dgm:pt modelId="{396C4200-08A5-45DC-AAEF-8E3251B920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Facebook …</a:t>
          </a:r>
          <a:endParaRPr lang="en-US" dirty="0"/>
        </a:p>
      </dgm:t>
    </dgm:pt>
    <dgm:pt modelId="{14A74BC9-5CE9-459C-9D67-C30729B29559}" type="parTrans" cxnId="{B786376C-B5BE-4A64-8E3F-B5EF35EB15A0}">
      <dgm:prSet/>
      <dgm:spPr/>
      <dgm:t>
        <a:bodyPr/>
        <a:lstStyle/>
        <a:p>
          <a:endParaRPr lang="en-US"/>
        </a:p>
      </dgm:t>
    </dgm:pt>
    <dgm:pt modelId="{A4014E45-AC82-4713-95A7-A013000690D5}" type="sibTrans" cxnId="{B786376C-B5BE-4A64-8E3F-B5EF35EB15A0}">
      <dgm:prSet/>
      <dgm:spPr/>
      <dgm:t>
        <a:bodyPr/>
        <a:lstStyle/>
        <a:p>
          <a:endParaRPr lang="en-US"/>
        </a:p>
      </dgm:t>
    </dgm:pt>
    <dgm:pt modelId="{C0963CB8-DA1C-49E2-BE99-B2C094E00E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Drop Box</a:t>
          </a:r>
          <a:endParaRPr lang="en-US" dirty="0"/>
        </a:p>
      </dgm:t>
    </dgm:pt>
    <dgm:pt modelId="{DD34CD32-12C8-47B9-85FB-3EA980644D47}" type="parTrans" cxnId="{554E1623-BE21-4E32-B1A5-B966D1682944}">
      <dgm:prSet/>
      <dgm:spPr/>
      <dgm:t>
        <a:bodyPr/>
        <a:lstStyle/>
        <a:p>
          <a:endParaRPr lang="en-US"/>
        </a:p>
      </dgm:t>
    </dgm:pt>
    <dgm:pt modelId="{E6302700-0A7D-42E0-974D-473DA4E2A96F}" type="sibTrans" cxnId="{554E1623-BE21-4E32-B1A5-B966D1682944}">
      <dgm:prSet/>
      <dgm:spPr/>
      <dgm:t>
        <a:bodyPr/>
        <a:lstStyle/>
        <a:p>
          <a:endParaRPr lang="en-US"/>
        </a:p>
      </dgm:t>
    </dgm:pt>
    <dgm:pt modelId="{2271DD3C-C3E0-4DC8-B6A5-0A53CC3A2A02}" type="pres">
      <dgm:prSet presAssocID="{3025AF21-BB9B-42C6-9A30-D4CBFA21038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C0D4CB-0BC3-4715-B1C0-92AF57BD15AB}" type="pres">
      <dgm:prSet presAssocID="{5082E80B-4547-458B-ACC7-C766AFFB3B5E}" presName="compNode" presStyleCnt="0"/>
      <dgm:spPr/>
    </dgm:pt>
    <dgm:pt modelId="{35212CD3-A844-456F-9910-E51FF00A9F9E}" type="pres">
      <dgm:prSet presAssocID="{5082E80B-4547-458B-ACC7-C766AFFB3B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224CD099-3F19-4E48-AC20-240FB64D35DA}" type="pres">
      <dgm:prSet presAssocID="{5082E80B-4547-458B-ACC7-C766AFFB3B5E}" presName="spaceRect" presStyleCnt="0"/>
      <dgm:spPr/>
    </dgm:pt>
    <dgm:pt modelId="{9BC90299-D1AF-4E02-9703-41925A1CE414}" type="pres">
      <dgm:prSet presAssocID="{5082E80B-4547-458B-ACC7-C766AFFB3B5E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559B64D-022D-4195-B479-0DA48E7D271E}" type="pres">
      <dgm:prSet presAssocID="{E433A251-169A-4F48-9790-F754E568FEB9}" presName="sibTrans" presStyleCnt="0"/>
      <dgm:spPr/>
    </dgm:pt>
    <dgm:pt modelId="{3A2899D1-FD26-4141-BAC5-63643BA88A7A}" type="pres">
      <dgm:prSet presAssocID="{396C4200-08A5-45DC-AAEF-8E3251B92090}" presName="compNode" presStyleCnt="0"/>
      <dgm:spPr/>
    </dgm:pt>
    <dgm:pt modelId="{AC380912-0D51-4481-818F-70568D386B0B}" type="pres">
      <dgm:prSet presAssocID="{396C4200-08A5-45DC-AAEF-8E3251B920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6422FB7-9400-45D9-94DB-7B18A76AE114}" type="pres">
      <dgm:prSet presAssocID="{396C4200-08A5-45DC-AAEF-8E3251B92090}" presName="spaceRect" presStyleCnt="0"/>
      <dgm:spPr/>
    </dgm:pt>
    <dgm:pt modelId="{24598F6F-2D98-4B0B-A2CF-7142DFF7193F}" type="pres">
      <dgm:prSet presAssocID="{396C4200-08A5-45DC-AAEF-8E3251B92090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45E5296-3765-408C-B021-462577F5158E}" type="pres">
      <dgm:prSet presAssocID="{A4014E45-AC82-4713-95A7-A013000690D5}" presName="sibTrans" presStyleCnt="0"/>
      <dgm:spPr/>
    </dgm:pt>
    <dgm:pt modelId="{85FC7852-7596-450C-9A5E-1C6E4CDCE0BD}" type="pres">
      <dgm:prSet presAssocID="{C0963CB8-DA1C-49E2-BE99-B2C094E00EC4}" presName="compNode" presStyleCnt="0"/>
      <dgm:spPr/>
    </dgm:pt>
    <dgm:pt modelId="{5E892DCE-2266-406B-AC03-97C581CB8208}" type="pres">
      <dgm:prSet presAssocID="{C0963CB8-DA1C-49E2-BE99-B2C094E00EC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19BFA82-9587-4C3A-82F7-DB5F121242B3}" type="pres">
      <dgm:prSet presAssocID="{C0963CB8-DA1C-49E2-BE99-B2C094E00EC4}" presName="spaceRect" presStyleCnt="0"/>
      <dgm:spPr/>
    </dgm:pt>
    <dgm:pt modelId="{77287F9E-5486-4F11-AFDA-E8518F6D86C4}" type="pres">
      <dgm:prSet presAssocID="{C0963CB8-DA1C-49E2-BE99-B2C094E00EC4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C5799A-BBA6-4814-A3E3-2E9FD42E840C}" type="presOf" srcId="{3025AF21-BB9B-42C6-9A30-D4CBFA210386}" destId="{2271DD3C-C3E0-4DC8-B6A5-0A53CC3A2A02}" srcOrd="0" destOrd="0" presId="urn:microsoft.com/office/officeart/2018/2/layout/IconLabelList"/>
    <dgm:cxn modelId="{A7037008-2B79-4B4B-9033-57389541D386}" type="presOf" srcId="{5082E80B-4547-458B-ACC7-C766AFFB3B5E}" destId="{9BC90299-D1AF-4E02-9703-41925A1CE414}" srcOrd="0" destOrd="0" presId="urn:microsoft.com/office/officeart/2018/2/layout/IconLabelList"/>
    <dgm:cxn modelId="{554E1623-BE21-4E32-B1A5-B966D1682944}" srcId="{3025AF21-BB9B-42C6-9A30-D4CBFA210386}" destId="{C0963CB8-DA1C-49E2-BE99-B2C094E00EC4}" srcOrd="2" destOrd="0" parTransId="{DD34CD32-12C8-47B9-85FB-3EA980644D47}" sibTransId="{E6302700-0A7D-42E0-974D-473DA4E2A96F}"/>
    <dgm:cxn modelId="{B786376C-B5BE-4A64-8E3F-B5EF35EB15A0}" srcId="{3025AF21-BB9B-42C6-9A30-D4CBFA210386}" destId="{396C4200-08A5-45DC-AAEF-8E3251B92090}" srcOrd="1" destOrd="0" parTransId="{14A74BC9-5CE9-459C-9D67-C30729B29559}" sibTransId="{A4014E45-AC82-4713-95A7-A013000690D5}"/>
    <dgm:cxn modelId="{7B7502CE-D828-4947-9898-EF62DE5C3DAB}" type="presOf" srcId="{396C4200-08A5-45DC-AAEF-8E3251B92090}" destId="{24598F6F-2D98-4B0B-A2CF-7142DFF7193F}" srcOrd="0" destOrd="0" presId="urn:microsoft.com/office/officeart/2018/2/layout/IconLabelList"/>
    <dgm:cxn modelId="{6764A510-A2D8-4C88-9879-0D4D66E57307}" srcId="{3025AF21-BB9B-42C6-9A30-D4CBFA210386}" destId="{5082E80B-4547-458B-ACC7-C766AFFB3B5E}" srcOrd="0" destOrd="0" parTransId="{DE992619-E383-495E-85A6-DC3474452460}" sibTransId="{E433A251-169A-4F48-9790-F754E568FEB9}"/>
    <dgm:cxn modelId="{96C47833-8305-42FB-8EBA-9B973DA5D073}" type="presOf" srcId="{C0963CB8-DA1C-49E2-BE99-B2C094E00EC4}" destId="{77287F9E-5486-4F11-AFDA-E8518F6D86C4}" srcOrd="0" destOrd="0" presId="urn:microsoft.com/office/officeart/2018/2/layout/IconLabelList"/>
    <dgm:cxn modelId="{A4FB87B4-E13B-4F88-B63A-B6245D8F53EF}" type="presParOf" srcId="{2271DD3C-C3E0-4DC8-B6A5-0A53CC3A2A02}" destId="{19C0D4CB-0BC3-4715-B1C0-92AF57BD15AB}" srcOrd="0" destOrd="0" presId="urn:microsoft.com/office/officeart/2018/2/layout/IconLabelList"/>
    <dgm:cxn modelId="{A23A73C2-3DE1-42C3-8995-ACF1B5882572}" type="presParOf" srcId="{19C0D4CB-0BC3-4715-B1C0-92AF57BD15AB}" destId="{35212CD3-A844-456F-9910-E51FF00A9F9E}" srcOrd="0" destOrd="0" presId="urn:microsoft.com/office/officeart/2018/2/layout/IconLabelList"/>
    <dgm:cxn modelId="{8A628D51-6634-4891-8AE1-5367E7870D3C}" type="presParOf" srcId="{19C0D4CB-0BC3-4715-B1C0-92AF57BD15AB}" destId="{224CD099-3F19-4E48-AC20-240FB64D35DA}" srcOrd="1" destOrd="0" presId="urn:microsoft.com/office/officeart/2018/2/layout/IconLabelList"/>
    <dgm:cxn modelId="{69E15120-D7D1-4B2D-A152-E36BB8E81B99}" type="presParOf" srcId="{19C0D4CB-0BC3-4715-B1C0-92AF57BD15AB}" destId="{9BC90299-D1AF-4E02-9703-41925A1CE414}" srcOrd="2" destOrd="0" presId="urn:microsoft.com/office/officeart/2018/2/layout/IconLabelList"/>
    <dgm:cxn modelId="{679C146C-09A4-4A25-9375-D8215565A4CA}" type="presParOf" srcId="{2271DD3C-C3E0-4DC8-B6A5-0A53CC3A2A02}" destId="{D559B64D-022D-4195-B479-0DA48E7D271E}" srcOrd="1" destOrd="0" presId="urn:microsoft.com/office/officeart/2018/2/layout/IconLabelList"/>
    <dgm:cxn modelId="{1A119CDC-F13C-4F66-976C-9A6DB76DB721}" type="presParOf" srcId="{2271DD3C-C3E0-4DC8-B6A5-0A53CC3A2A02}" destId="{3A2899D1-FD26-4141-BAC5-63643BA88A7A}" srcOrd="2" destOrd="0" presId="urn:microsoft.com/office/officeart/2018/2/layout/IconLabelList"/>
    <dgm:cxn modelId="{1818368E-0C6B-4FE1-929A-5B0EE9B0E1A5}" type="presParOf" srcId="{3A2899D1-FD26-4141-BAC5-63643BA88A7A}" destId="{AC380912-0D51-4481-818F-70568D386B0B}" srcOrd="0" destOrd="0" presId="urn:microsoft.com/office/officeart/2018/2/layout/IconLabelList"/>
    <dgm:cxn modelId="{ADCE566C-6738-49BE-8059-01A52E7BE47E}" type="presParOf" srcId="{3A2899D1-FD26-4141-BAC5-63643BA88A7A}" destId="{06422FB7-9400-45D9-94DB-7B18A76AE114}" srcOrd="1" destOrd="0" presId="urn:microsoft.com/office/officeart/2018/2/layout/IconLabelList"/>
    <dgm:cxn modelId="{1899E254-D271-4F4D-9CA4-FF2F41E1DCF9}" type="presParOf" srcId="{3A2899D1-FD26-4141-BAC5-63643BA88A7A}" destId="{24598F6F-2D98-4B0B-A2CF-7142DFF7193F}" srcOrd="2" destOrd="0" presId="urn:microsoft.com/office/officeart/2018/2/layout/IconLabelList"/>
    <dgm:cxn modelId="{37C4FB8B-54E7-4095-8E55-3A4925F7EB0C}" type="presParOf" srcId="{2271DD3C-C3E0-4DC8-B6A5-0A53CC3A2A02}" destId="{F45E5296-3765-408C-B021-462577F5158E}" srcOrd="3" destOrd="0" presId="urn:microsoft.com/office/officeart/2018/2/layout/IconLabelList"/>
    <dgm:cxn modelId="{6F90FAB2-A10A-4491-B8AF-CF6115D7C084}" type="presParOf" srcId="{2271DD3C-C3E0-4DC8-B6A5-0A53CC3A2A02}" destId="{85FC7852-7596-450C-9A5E-1C6E4CDCE0BD}" srcOrd="4" destOrd="0" presId="urn:microsoft.com/office/officeart/2018/2/layout/IconLabelList"/>
    <dgm:cxn modelId="{F44E5D7C-5D9F-48AA-B4E8-834C2DEF1F4D}" type="presParOf" srcId="{85FC7852-7596-450C-9A5E-1C6E4CDCE0BD}" destId="{5E892DCE-2266-406B-AC03-97C581CB8208}" srcOrd="0" destOrd="0" presId="urn:microsoft.com/office/officeart/2018/2/layout/IconLabelList"/>
    <dgm:cxn modelId="{362B09B3-A1AD-4A7F-834F-FC1EEA08A23B}" type="presParOf" srcId="{85FC7852-7596-450C-9A5E-1C6E4CDCE0BD}" destId="{B19BFA82-9587-4C3A-82F7-DB5F121242B3}" srcOrd="1" destOrd="0" presId="urn:microsoft.com/office/officeart/2018/2/layout/IconLabelList"/>
    <dgm:cxn modelId="{0B0F49EA-F9F2-4F08-BC0B-3B8EAEA7957D}" type="presParOf" srcId="{85FC7852-7596-450C-9A5E-1C6E4CDCE0BD}" destId="{77287F9E-5486-4F11-AFDA-E8518F6D86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12CD3-A844-456F-9910-E51FF00A9F9E}">
      <dsp:nvSpPr>
        <dsp:cNvPr id="0" name=""/>
        <dsp:cNvSpPr/>
      </dsp:nvSpPr>
      <dsp:spPr>
        <a:xfrm>
          <a:off x="1224952" y="492650"/>
          <a:ext cx="1302395" cy="13023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90299-D1AF-4E02-9703-41925A1CE414}">
      <dsp:nvSpPr>
        <dsp:cNvPr id="0" name=""/>
        <dsp:cNvSpPr/>
      </dsp:nvSpPr>
      <dsp:spPr>
        <a:xfrm>
          <a:off x="429044" y="2152090"/>
          <a:ext cx="28942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Email</a:t>
          </a:r>
          <a:endParaRPr lang="en-US" sz="3600" kern="1200" dirty="0"/>
        </a:p>
      </dsp:txBody>
      <dsp:txXfrm>
        <a:off x="429044" y="2152090"/>
        <a:ext cx="2894212" cy="720000"/>
      </dsp:txXfrm>
    </dsp:sp>
    <dsp:sp modelId="{AC380912-0D51-4481-818F-70568D386B0B}">
      <dsp:nvSpPr>
        <dsp:cNvPr id="0" name=""/>
        <dsp:cNvSpPr/>
      </dsp:nvSpPr>
      <dsp:spPr>
        <a:xfrm>
          <a:off x="4625652" y="492650"/>
          <a:ext cx="1302395" cy="13023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98F6F-2D98-4B0B-A2CF-7142DFF7193F}">
      <dsp:nvSpPr>
        <dsp:cNvPr id="0" name=""/>
        <dsp:cNvSpPr/>
      </dsp:nvSpPr>
      <dsp:spPr>
        <a:xfrm>
          <a:off x="3829743" y="2152090"/>
          <a:ext cx="28942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Facebook …</a:t>
          </a:r>
          <a:endParaRPr lang="en-US" sz="3600" kern="1200" dirty="0"/>
        </a:p>
      </dsp:txBody>
      <dsp:txXfrm>
        <a:off x="3829743" y="2152090"/>
        <a:ext cx="2894212" cy="720000"/>
      </dsp:txXfrm>
    </dsp:sp>
    <dsp:sp modelId="{5E892DCE-2266-406B-AC03-97C581CB8208}">
      <dsp:nvSpPr>
        <dsp:cNvPr id="0" name=""/>
        <dsp:cNvSpPr/>
      </dsp:nvSpPr>
      <dsp:spPr>
        <a:xfrm>
          <a:off x="8026351" y="492650"/>
          <a:ext cx="1302395" cy="13023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87F9E-5486-4F11-AFDA-E8518F6D86C4}">
      <dsp:nvSpPr>
        <dsp:cNvPr id="0" name=""/>
        <dsp:cNvSpPr/>
      </dsp:nvSpPr>
      <dsp:spPr>
        <a:xfrm>
          <a:off x="7230443" y="2152090"/>
          <a:ext cx="28942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Drop Box</a:t>
          </a:r>
          <a:endParaRPr lang="en-US" sz="3600" kern="1200" dirty="0"/>
        </a:p>
      </dsp:txBody>
      <dsp:txXfrm>
        <a:off x="7230443" y="2152090"/>
        <a:ext cx="28942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 smtClean="0"/>
              <a:t>Cloud Services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US" sz="6600" dirty="0" smtClean="0"/>
              <a:t>Google Cloud Platform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Administration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Basic major administration tools 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 smtClean="0"/>
              <a:t>User management</a:t>
            </a:r>
          </a:p>
          <a:p>
            <a:r>
              <a:rPr lang="en-US" dirty="0" smtClean="0"/>
              <a:t>Billing management</a:t>
            </a:r>
          </a:p>
          <a:p>
            <a:r>
              <a:rPr lang="en-US" dirty="0" smtClean="0"/>
              <a:t>Monitoring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86" y="2649892"/>
            <a:ext cx="4953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Regulations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7207688" cy="4441160"/>
          </a:xfrm>
        </p:spPr>
        <p:txBody>
          <a:bodyPr/>
          <a:lstStyle/>
          <a:p>
            <a:r>
              <a:rPr lang="en-US" dirty="0" smtClean="0"/>
              <a:t>Cloud Usage across Industries (Finance , Healthcare , Government)</a:t>
            </a:r>
          </a:p>
          <a:p>
            <a:r>
              <a:rPr lang="en-US" dirty="0" smtClean="0"/>
              <a:t>Security and Privacy Processes</a:t>
            </a:r>
          </a:p>
          <a:p>
            <a:r>
              <a:rPr lang="en-US" dirty="0" smtClean="0"/>
              <a:t>Identity and access management (IAM) in the cloud</a:t>
            </a:r>
          </a:p>
          <a:p>
            <a:r>
              <a:rPr lang="en-US" dirty="0" smtClean="0"/>
              <a:t>Data Encryption</a:t>
            </a:r>
          </a:p>
          <a:p>
            <a:r>
              <a:rPr lang="en-US" dirty="0" smtClean="0"/>
              <a:t>General Data Protection Regulation (GDPR) to data security and privacy</a:t>
            </a:r>
          </a:p>
          <a:p>
            <a:r>
              <a:rPr lang="en-US" dirty="0" smtClean="0"/>
              <a:t>Health Insurance Portability and Accountability</a:t>
            </a:r>
            <a:endParaRPr lang="en-US" dirty="0"/>
          </a:p>
          <a:p>
            <a:r>
              <a:rPr lang="en-US" dirty="0" smtClean="0"/>
              <a:t>Adapting to Changes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712" y="3306832"/>
            <a:ext cx="3919319" cy="22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6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 smtClean="0"/>
              <a:t>GCP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US" sz="6600" dirty="0" smtClean="0"/>
              <a:t>GCP</a:t>
            </a:r>
            <a:r>
              <a:rPr lang="fa-IR" sz="6600" dirty="0" smtClean="0"/>
              <a:t/>
            </a:r>
            <a:br>
              <a:rPr lang="fa-IR" sz="6600" dirty="0" smtClean="0"/>
            </a:br>
            <a:r>
              <a:rPr lang="en-US" sz="6600" dirty="0" smtClean="0"/>
              <a:t>Context &amp; Services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066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GCP Structure &amp;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5999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GCP is intrinsically GLOBAL : the services are generally built to serve worldwide customers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23" y="3983549"/>
            <a:ext cx="5102577" cy="2874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9378"/>
            <a:ext cx="4378661" cy="2240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46" y="2562396"/>
            <a:ext cx="5638877" cy="25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4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at a glance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220844" cy="4415580"/>
          </a:xfrm>
        </p:spPr>
        <p:txBody>
          <a:bodyPr>
            <a:normAutofit/>
          </a:bodyPr>
          <a:lstStyle/>
          <a:p>
            <a:r>
              <a:rPr lang="en-US" dirty="0" smtClean="0"/>
              <a:t>1- Compute Production</a:t>
            </a:r>
          </a:p>
          <a:p>
            <a:r>
              <a:rPr lang="en-US" dirty="0" smtClean="0"/>
              <a:t>2- Storage Products</a:t>
            </a:r>
          </a:p>
          <a:p>
            <a:r>
              <a:rPr lang="en-US" dirty="0" smtClean="0"/>
              <a:t>3- </a:t>
            </a:r>
            <a:r>
              <a:rPr lang="en-US" dirty="0" err="1" smtClean="0"/>
              <a:t>DataBase</a:t>
            </a:r>
            <a:r>
              <a:rPr lang="en-US" dirty="0" smtClean="0"/>
              <a:t> Products</a:t>
            </a:r>
          </a:p>
          <a:p>
            <a:r>
              <a:rPr lang="en-US" dirty="0" smtClean="0"/>
              <a:t>4- Data and Analytics Products</a:t>
            </a:r>
          </a:p>
          <a:p>
            <a:r>
              <a:rPr lang="en-US" dirty="0" smtClean="0"/>
              <a:t>5- AI and Machin Learning Products</a:t>
            </a:r>
          </a:p>
          <a:p>
            <a:r>
              <a:rPr lang="en-US" dirty="0" smtClean="0"/>
              <a:t>6- Networking Products</a:t>
            </a:r>
          </a:p>
          <a:p>
            <a:r>
              <a:rPr lang="en-US" dirty="0" smtClean="0"/>
              <a:t>7- IOT Products</a:t>
            </a:r>
          </a:p>
          <a:p>
            <a:r>
              <a:rPr lang="en-US" dirty="0" smtClean="0"/>
              <a:t>8- Identity and Security Products</a:t>
            </a:r>
          </a:p>
          <a:p>
            <a:r>
              <a:rPr lang="en-US" dirty="0" smtClean="0"/>
              <a:t>9- Management tools Product</a:t>
            </a:r>
          </a:p>
          <a:p>
            <a:r>
              <a:rPr lang="en-US" dirty="0" smtClean="0"/>
              <a:t>10- Developer Tools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1154" y="2222287"/>
            <a:ext cx="522084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11- Migration (to GCP)</a:t>
            </a:r>
          </a:p>
          <a:p>
            <a:r>
              <a:rPr lang="en-US" dirty="0" smtClean="0"/>
              <a:t>12- API Platform and Ecosystems</a:t>
            </a:r>
          </a:p>
          <a:p>
            <a:r>
              <a:rPr lang="en-US" dirty="0" smtClean="0"/>
              <a:t>13- Google maps Platform</a:t>
            </a:r>
          </a:p>
          <a:p>
            <a:r>
              <a:rPr lang="en-US" dirty="0" smtClean="0"/>
              <a:t>14- G Suite Platform</a:t>
            </a:r>
          </a:p>
          <a:p>
            <a:r>
              <a:rPr lang="en-US" dirty="0" smtClean="0"/>
              <a:t>15- Mobile Products</a:t>
            </a:r>
          </a:p>
          <a:p>
            <a:r>
              <a:rPr lang="en-US" dirty="0" smtClean="0"/>
              <a:t>16- GCP Foundational Open Source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73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 smtClean="0"/>
              <a:t>GCP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US" sz="6600" dirty="0" smtClean="0"/>
              <a:t>Compute </a:t>
            </a:r>
            <a:r>
              <a:rPr lang="en-US" sz="6600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17469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76" y="1996509"/>
            <a:ext cx="5277287" cy="4584913"/>
          </a:xfrm>
        </p:spPr>
        <p:txBody>
          <a:bodyPr/>
          <a:lstStyle/>
          <a:p>
            <a:r>
              <a:rPr lang="en-US" dirty="0" smtClean="0"/>
              <a:t>1- Compute Engine : Virtual Machines , Disk , Network</a:t>
            </a:r>
          </a:p>
          <a:p>
            <a:r>
              <a:rPr lang="en-US" dirty="0" smtClean="0"/>
              <a:t>2- App Engine : Managed App Platform</a:t>
            </a:r>
          </a:p>
          <a:p>
            <a:r>
              <a:rPr lang="en-US" dirty="0" smtClean="0"/>
              <a:t>3- Kubernetes Engine : Managed K8s/Containers</a:t>
            </a:r>
          </a:p>
          <a:p>
            <a:r>
              <a:rPr lang="en-US" dirty="0" smtClean="0"/>
              <a:t>4- Cloud Functions : Event-driven </a:t>
            </a:r>
            <a:r>
              <a:rPr lang="en-US" dirty="0" err="1" smtClean="0"/>
              <a:t>serverless</a:t>
            </a:r>
            <a:r>
              <a:rPr lang="en-US" dirty="0" smtClean="0"/>
              <a:t>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63" y="2366455"/>
            <a:ext cx="6508654" cy="421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6" y="4156909"/>
            <a:ext cx="8252177" cy="2544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6" y="1278818"/>
            <a:ext cx="5903325" cy="2548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33" y="1076523"/>
            <a:ext cx="4841984" cy="295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 smtClean="0"/>
              <a:t>GCP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US" sz="6600" dirty="0"/>
              <a:t>Storage Products</a:t>
            </a:r>
          </a:p>
        </p:txBody>
      </p:sp>
    </p:spTree>
    <p:extLst>
      <p:ext uri="{BB962C8B-B14F-4D97-AF65-F5344CB8AC3E}">
        <p14:creationId xmlns:p14="http://schemas.microsoft.com/office/powerpoint/2010/main" val="4067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3379342" cy="4635713"/>
          </a:xfrm>
        </p:spPr>
        <p:txBody>
          <a:bodyPr/>
          <a:lstStyle/>
          <a:p>
            <a:r>
              <a:rPr lang="en-US" dirty="0" smtClean="0"/>
              <a:t>Cloud Storage : Object Storage and serving</a:t>
            </a:r>
          </a:p>
          <a:p>
            <a:r>
              <a:rPr lang="en-US" dirty="0" err="1" smtClean="0"/>
              <a:t>Nearline</a:t>
            </a:r>
            <a:r>
              <a:rPr lang="en-US" dirty="0" smtClean="0"/>
              <a:t> : Archive Occasional Access Storage </a:t>
            </a:r>
          </a:p>
          <a:p>
            <a:r>
              <a:rPr lang="en-US" dirty="0" err="1" smtClean="0"/>
              <a:t>Coldline</a:t>
            </a:r>
            <a:r>
              <a:rPr lang="en-US" dirty="0" smtClean="0"/>
              <a:t> : Archive Rare Access Storage</a:t>
            </a:r>
          </a:p>
          <a:p>
            <a:r>
              <a:rPr lang="en-US" dirty="0" smtClean="0"/>
              <a:t>Persistent Disk : VM-Attached Disk</a:t>
            </a:r>
          </a:p>
          <a:p>
            <a:r>
              <a:rPr lang="en-US" dirty="0" smtClean="0"/>
              <a:t>Cloud </a:t>
            </a:r>
            <a:r>
              <a:rPr lang="en-US" dirty="0" err="1" smtClean="0"/>
              <a:t>Filestore</a:t>
            </a:r>
            <a:r>
              <a:rPr lang="en-US" dirty="0" smtClean="0"/>
              <a:t> : Managed NFS server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54" y="2521696"/>
            <a:ext cx="7824612" cy="38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Evolution  </a:t>
            </a:r>
            <a:br>
              <a:rPr lang="en-US" dirty="0" smtClean="0"/>
            </a:br>
            <a:r>
              <a:rPr lang="en-US" sz="2700" dirty="0" smtClean="0"/>
              <a:t>(from On-Premises Servers To Cloud Computing Solutions)</a:t>
            </a:r>
            <a:endParaRPr lang="en-US" sz="2700" dirty="0"/>
          </a:p>
        </p:txBody>
      </p:sp>
      <p:graphicFrame>
        <p:nvGraphicFramePr>
          <p:cNvPr id="5" name="Content Placeholder 2" descr="SmartArt icon graphic placeholder">
            <a:extLst>
              <a:ext uri="{FF2B5EF4-FFF2-40B4-BE49-F238E27FC236}">
                <a16:creationId xmlns:a16="http://schemas.microsoft.com/office/drawing/2014/main" id="{60BACF5B-D6ED-4F46-9E57-6555B103F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380097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145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DataBase</a:t>
            </a:r>
            <a:r>
              <a:rPr lang="en-US" dirty="0" smtClean="0"/>
              <a:t>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7377021" cy="3636511"/>
          </a:xfrm>
        </p:spPr>
        <p:txBody>
          <a:bodyPr/>
          <a:lstStyle/>
          <a:p>
            <a:r>
              <a:rPr lang="en-US" dirty="0" smtClean="0"/>
              <a:t>Cloud </a:t>
            </a:r>
            <a:r>
              <a:rPr lang="en-US" dirty="0" err="1" smtClean="0"/>
              <a:t>Bigtable</a:t>
            </a:r>
            <a:r>
              <a:rPr lang="en-US" dirty="0" smtClean="0"/>
              <a:t> : Petabyte-scale , low-latency , </a:t>
            </a:r>
            <a:r>
              <a:rPr lang="en-US" dirty="0" err="1" smtClean="0"/>
              <a:t>nonrelational</a:t>
            </a:r>
            <a:endParaRPr lang="en-US" dirty="0" smtClean="0"/>
          </a:p>
          <a:p>
            <a:r>
              <a:rPr lang="en-US" dirty="0" smtClean="0"/>
              <a:t>Cloud </a:t>
            </a:r>
            <a:r>
              <a:rPr lang="en-US" dirty="0" err="1" smtClean="0"/>
              <a:t>Datastore</a:t>
            </a:r>
            <a:r>
              <a:rPr lang="en-US" dirty="0" smtClean="0"/>
              <a:t> : Horizontally Scalable Document DB</a:t>
            </a:r>
          </a:p>
          <a:p>
            <a:r>
              <a:rPr lang="en-US" dirty="0" smtClean="0"/>
              <a:t>Cloud </a:t>
            </a:r>
            <a:r>
              <a:rPr lang="en-US" dirty="0" err="1" smtClean="0"/>
              <a:t>Firestore</a:t>
            </a:r>
            <a:r>
              <a:rPr lang="en-US" dirty="0" smtClean="0"/>
              <a:t> : Strongly-consistent </a:t>
            </a:r>
            <a:r>
              <a:rPr lang="en-US" dirty="0" err="1" smtClean="0"/>
              <a:t>Serverless</a:t>
            </a:r>
            <a:r>
              <a:rPr lang="en-US" dirty="0" smtClean="0"/>
              <a:t> Document DB</a:t>
            </a:r>
          </a:p>
          <a:p>
            <a:r>
              <a:rPr lang="en-US" dirty="0" smtClean="0"/>
              <a:t>Cloud </a:t>
            </a:r>
            <a:r>
              <a:rPr lang="en-US" dirty="0" err="1" smtClean="0"/>
              <a:t>Memorystore</a:t>
            </a:r>
            <a:r>
              <a:rPr lang="en-US" dirty="0" smtClean="0"/>
              <a:t> : Managed </a:t>
            </a:r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Cloud Spanner : Horizontally Scalable Relational DB</a:t>
            </a:r>
          </a:p>
          <a:p>
            <a:r>
              <a:rPr lang="en-US" dirty="0" smtClean="0"/>
              <a:t>Cloud SQL : Managed MYSQL and PostgreSQL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75" y="2618380"/>
            <a:ext cx="3025423" cy="28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4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and Analytics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7647955" cy="4076913"/>
          </a:xfrm>
        </p:spPr>
        <p:txBody>
          <a:bodyPr>
            <a:normAutofit/>
          </a:bodyPr>
          <a:lstStyle/>
          <a:p>
            <a:r>
              <a:rPr lang="en-US" dirty="0" smtClean="0"/>
              <a:t>Cloud composer : Managed Workflow Orchestration Service</a:t>
            </a:r>
          </a:p>
          <a:p>
            <a:r>
              <a:rPr lang="en-US" dirty="0" smtClean="0"/>
              <a:t>Cloud Dataflow : Stream/batch data processing</a:t>
            </a:r>
          </a:p>
          <a:p>
            <a:r>
              <a:rPr lang="en-US" dirty="0" smtClean="0"/>
              <a:t>Cloud </a:t>
            </a:r>
            <a:r>
              <a:rPr lang="en-US" dirty="0" err="1" smtClean="0"/>
              <a:t>Datalab</a:t>
            </a:r>
            <a:r>
              <a:rPr lang="en-US" dirty="0" smtClean="0"/>
              <a:t> : Managed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Cloud </a:t>
            </a:r>
            <a:r>
              <a:rPr lang="en-US" dirty="0" err="1" smtClean="0"/>
              <a:t>Dataprep</a:t>
            </a:r>
            <a:r>
              <a:rPr lang="en-US" dirty="0" smtClean="0"/>
              <a:t> : Visual data wrangling</a:t>
            </a:r>
          </a:p>
          <a:p>
            <a:r>
              <a:rPr lang="en-US" dirty="0" smtClean="0"/>
              <a:t>Cloud </a:t>
            </a:r>
            <a:r>
              <a:rPr lang="en-US" dirty="0" err="1" smtClean="0"/>
              <a:t>dataproc</a:t>
            </a:r>
            <a:r>
              <a:rPr lang="en-US" dirty="0" smtClean="0"/>
              <a:t> : Managed Spark and Hadoop</a:t>
            </a:r>
          </a:p>
          <a:p>
            <a:r>
              <a:rPr lang="en-US" dirty="0" smtClean="0"/>
              <a:t>Cloud pub/sub : Global Real-time Messaging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BigQuery</a:t>
            </a:r>
            <a:r>
              <a:rPr lang="en-US" dirty="0" smtClean="0"/>
              <a:t> : Data Warehouse/Analytics</a:t>
            </a:r>
          </a:p>
          <a:p>
            <a:r>
              <a:rPr lang="en-US" dirty="0" smtClean="0"/>
              <a:t>Google Data Studio : Collaborative Data Exploration/</a:t>
            </a:r>
            <a:r>
              <a:rPr lang="en-US" dirty="0" err="1" smtClean="0"/>
              <a:t>Dashboarding</a:t>
            </a:r>
            <a:endParaRPr lang="en-US" dirty="0" smtClean="0"/>
          </a:p>
          <a:p>
            <a:r>
              <a:rPr lang="en-US" dirty="0" smtClean="0"/>
              <a:t>Google Genomics : Managed Genomics Platform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4" y="2722241"/>
            <a:ext cx="3057952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and Machine Learning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Cloud </a:t>
            </a:r>
            <a:r>
              <a:rPr lang="en-US" dirty="0" err="1" smtClean="0"/>
              <a:t>AutoML</a:t>
            </a:r>
            <a:r>
              <a:rPr lang="en-US" dirty="0" smtClean="0"/>
              <a:t> Natural Language : Custom text classification models</a:t>
            </a:r>
          </a:p>
          <a:p>
            <a:r>
              <a:rPr lang="en-US" dirty="0" smtClean="0"/>
              <a:t>Cloud </a:t>
            </a:r>
            <a:r>
              <a:rPr lang="en-US" dirty="0" err="1" smtClean="0"/>
              <a:t>AutoML</a:t>
            </a:r>
            <a:r>
              <a:rPr lang="en-US" dirty="0" smtClean="0"/>
              <a:t> Translate : Custom domain-specific translation</a:t>
            </a:r>
          </a:p>
          <a:p>
            <a:r>
              <a:rPr lang="en-US" dirty="0" smtClean="0"/>
              <a:t>Cloud </a:t>
            </a:r>
            <a:r>
              <a:rPr lang="en-US" dirty="0" err="1" smtClean="0"/>
              <a:t>AutoML</a:t>
            </a:r>
            <a:r>
              <a:rPr lang="en-US" dirty="0" smtClean="0"/>
              <a:t> Vision : Custom image classification models</a:t>
            </a:r>
          </a:p>
          <a:p>
            <a:r>
              <a:rPr lang="en-US" dirty="0" smtClean="0"/>
              <a:t>Cloud job Discover : job search with ML</a:t>
            </a:r>
          </a:p>
          <a:p>
            <a:r>
              <a:rPr lang="en-US" dirty="0" smtClean="0"/>
              <a:t>Cloud Deep Learning VM image : Preconfigured VMs for deep learning</a:t>
            </a:r>
          </a:p>
          <a:p>
            <a:r>
              <a:rPr lang="en-US" dirty="0" smtClean="0"/>
              <a:t>Cloud Machine Learning Engine : Managed Platform for ML</a:t>
            </a:r>
          </a:p>
          <a:p>
            <a:r>
              <a:rPr lang="en-US" dirty="0" smtClean="0"/>
              <a:t>Cloud Natural Language : Text Parsing and Analysis</a:t>
            </a:r>
          </a:p>
          <a:p>
            <a:r>
              <a:rPr lang="en-US" dirty="0" smtClean="0"/>
              <a:t>Cloud Speech-to-text : Convert Audio to text</a:t>
            </a:r>
          </a:p>
          <a:p>
            <a:r>
              <a:rPr lang="en-US" dirty="0" smtClean="0"/>
              <a:t>Cloud Text-to-speech : Convert text to Audio</a:t>
            </a:r>
          </a:p>
          <a:p>
            <a:r>
              <a:rPr lang="en-US" dirty="0" smtClean="0"/>
              <a:t>Cloud TPU : Specialized Hardware for ML</a:t>
            </a:r>
          </a:p>
          <a:p>
            <a:r>
              <a:rPr lang="en-US" dirty="0" smtClean="0"/>
              <a:t>Cloud Translation API : Language Detection and Translation</a:t>
            </a:r>
          </a:p>
          <a:p>
            <a:r>
              <a:rPr lang="en-US" dirty="0" smtClean="0"/>
              <a:t>Cloud Video Intelligence : Scene-level Video Annotation</a:t>
            </a:r>
          </a:p>
          <a:p>
            <a:r>
              <a:rPr lang="en-US" dirty="0" smtClean="0"/>
              <a:t>Cloud Vision API : Image Recognition and Classification</a:t>
            </a:r>
          </a:p>
          <a:p>
            <a:r>
              <a:rPr lang="en-US" dirty="0" err="1" smtClean="0"/>
              <a:t>Dialogflow</a:t>
            </a:r>
            <a:r>
              <a:rPr lang="en-US" dirty="0" smtClean="0"/>
              <a:t> Enterprise Edition : Create Conversational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33" y="3442613"/>
            <a:ext cx="3951110" cy="21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946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Carrier Peering : Peer with a carrier</a:t>
            </a:r>
          </a:p>
          <a:p>
            <a:r>
              <a:rPr lang="en-US" dirty="0" smtClean="0"/>
              <a:t>Direct Peering : Peer with GCP</a:t>
            </a:r>
          </a:p>
          <a:p>
            <a:r>
              <a:rPr lang="en-US" dirty="0" smtClean="0"/>
              <a:t>Dedicated Interconnect : Dedicated private network connection</a:t>
            </a:r>
          </a:p>
          <a:p>
            <a:r>
              <a:rPr lang="en-US" dirty="0" smtClean="0"/>
              <a:t>Partner Interconnect : Connect on-premises network to VPC</a:t>
            </a:r>
          </a:p>
          <a:p>
            <a:r>
              <a:rPr lang="en-US" dirty="0" smtClean="0"/>
              <a:t>Cloud Armor : DDOS Protection</a:t>
            </a:r>
          </a:p>
          <a:p>
            <a:r>
              <a:rPr lang="en-US" dirty="0" smtClean="0"/>
              <a:t>Cloud CDN : Content Delivery Network</a:t>
            </a:r>
          </a:p>
          <a:p>
            <a:r>
              <a:rPr lang="en-US" dirty="0" smtClean="0"/>
              <a:t>Cloud DNS : </a:t>
            </a:r>
            <a:r>
              <a:rPr lang="en-US" dirty="0" err="1" smtClean="0"/>
              <a:t>Prpgrammable</a:t>
            </a:r>
            <a:r>
              <a:rPr lang="en-US" dirty="0" smtClean="0"/>
              <a:t> DNS serving</a:t>
            </a:r>
          </a:p>
          <a:p>
            <a:r>
              <a:rPr lang="en-US" dirty="0" smtClean="0"/>
              <a:t>Cloud Load Balancing : Multi-region Load Distribution</a:t>
            </a:r>
          </a:p>
          <a:p>
            <a:r>
              <a:rPr lang="en-US" dirty="0" smtClean="0"/>
              <a:t>Cloud NAT : Network Address Translation Service</a:t>
            </a:r>
          </a:p>
          <a:p>
            <a:r>
              <a:rPr lang="en-US" dirty="0" smtClean="0"/>
              <a:t>IPsec VPN : Virtual private network connection</a:t>
            </a:r>
          </a:p>
          <a:p>
            <a:r>
              <a:rPr lang="en-US" dirty="0" smtClean="0"/>
              <a:t>Network Service Tiers : Price vs Performance </a:t>
            </a:r>
            <a:r>
              <a:rPr lang="en-US" dirty="0" err="1" smtClean="0"/>
              <a:t>Tiering</a:t>
            </a:r>
            <a:endParaRPr lang="en-US" dirty="0" smtClean="0"/>
          </a:p>
          <a:p>
            <a:r>
              <a:rPr lang="en-US" dirty="0" smtClean="0"/>
              <a:t>Network Telemetry : Network Telemetry Service</a:t>
            </a:r>
          </a:p>
          <a:p>
            <a:r>
              <a:rPr lang="en-US" dirty="0" smtClean="0"/>
              <a:t>Virtual Private Cloud : Software Defined Networking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901" y="2808534"/>
            <a:ext cx="3601135" cy="33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7456044" cy="938602"/>
          </a:xfrm>
        </p:spPr>
        <p:txBody>
          <a:bodyPr/>
          <a:lstStyle/>
          <a:p>
            <a:r>
              <a:rPr lang="en-US" dirty="0" smtClean="0"/>
              <a:t>Cloud IOT Core : Device Management and ingest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355" y="2986992"/>
            <a:ext cx="5836179" cy="35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1" y="1704622"/>
            <a:ext cx="11096535" cy="38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and Security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24" y="2222287"/>
            <a:ext cx="7625376" cy="46357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Access Transparency : Audit Cloud Provider Access</a:t>
            </a:r>
          </a:p>
          <a:p>
            <a:r>
              <a:rPr lang="en-US" dirty="0" smtClean="0"/>
              <a:t>Binary Authorization : Kubernetes Deploy-time Security</a:t>
            </a:r>
          </a:p>
          <a:p>
            <a:r>
              <a:rPr lang="en-US" dirty="0" smtClean="0"/>
              <a:t>Cloud Data Loss Prevention API : Classify , Redact Sensitive Data</a:t>
            </a:r>
          </a:p>
          <a:p>
            <a:r>
              <a:rPr lang="en-US" dirty="0" smtClean="0"/>
              <a:t>Cloud HSM : Hardware Security Module Service</a:t>
            </a:r>
          </a:p>
          <a:p>
            <a:r>
              <a:rPr lang="en-US" dirty="0" smtClean="0"/>
              <a:t>Cloud IAM : Resource Access Control</a:t>
            </a:r>
          </a:p>
          <a:p>
            <a:r>
              <a:rPr lang="en-US" dirty="0" smtClean="0"/>
              <a:t>Cloud Identity : Manage User , Devices &amp; Apps </a:t>
            </a:r>
          </a:p>
          <a:p>
            <a:r>
              <a:rPr lang="en-US" dirty="0" smtClean="0"/>
              <a:t>Cloud Identity-Aware Proxy : Identity-based App </a:t>
            </a:r>
            <a:r>
              <a:rPr lang="en-US" dirty="0" err="1" smtClean="0"/>
              <a:t>Signin</a:t>
            </a:r>
            <a:endParaRPr lang="en-US" dirty="0" smtClean="0"/>
          </a:p>
          <a:p>
            <a:r>
              <a:rPr lang="en-US" dirty="0" smtClean="0"/>
              <a:t>Cloud key Management Service : Hosted key Management Service</a:t>
            </a:r>
          </a:p>
          <a:p>
            <a:r>
              <a:rPr lang="en-US" dirty="0" smtClean="0"/>
              <a:t>Cloud Resource Manager : Cloud Project Metadata Management </a:t>
            </a:r>
          </a:p>
          <a:p>
            <a:r>
              <a:rPr lang="en-US" dirty="0" smtClean="0"/>
              <a:t>Cloud Security Scanner : App Engine Security Scanner</a:t>
            </a:r>
          </a:p>
          <a:p>
            <a:r>
              <a:rPr lang="en-US" dirty="0" smtClean="0"/>
              <a:t>Security Key Enforcement : Two-step Key Verification</a:t>
            </a:r>
          </a:p>
          <a:p>
            <a:r>
              <a:rPr lang="en-US" dirty="0" smtClean="0"/>
              <a:t>Shielded VMs : Hardened VMs</a:t>
            </a:r>
          </a:p>
          <a:p>
            <a:r>
              <a:rPr lang="en-US" dirty="0" smtClean="0"/>
              <a:t>Titan Security Key : Two-factor Authentication (2FA) Device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949661"/>
            <a:ext cx="4241286" cy="318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Tools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439300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Cloud APIs : APIs for Cloud Services</a:t>
            </a:r>
          </a:p>
          <a:p>
            <a:r>
              <a:rPr lang="en-US" dirty="0" smtClean="0"/>
              <a:t>Cloud Billing : Billing and Cost Management Tools</a:t>
            </a:r>
          </a:p>
          <a:p>
            <a:r>
              <a:rPr lang="en-US" dirty="0" smtClean="0"/>
              <a:t>Cloud Billing API : Programmatically Manage GCP Billing </a:t>
            </a:r>
          </a:p>
          <a:p>
            <a:r>
              <a:rPr lang="en-US" dirty="0" smtClean="0"/>
              <a:t>Cloud Console : Web-based Management Console</a:t>
            </a:r>
          </a:p>
          <a:p>
            <a:r>
              <a:rPr lang="en-US" dirty="0" smtClean="0"/>
              <a:t>Cloud Deployment Manager : </a:t>
            </a:r>
            <a:r>
              <a:rPr lang="en-US" dirty="0" err="1" smtClean="0"/>
              <a:t>Templated</a:t>
            </a:r>
            <a:r>
              <a:rPr lang="en-US" dirty="0" smtClean="0"/>
              <a:t> Infrastructure Deployment</a:t>
            </a:r>
          </a:p>
          <a:p>
            <a:r>
              <a:rPr lang="en-US" dirty="0" smtClean="0"/>
              <a:t>Cloud Mobile App : </a:t>
            </a:r>
            <a:r>
              <a:rPr lang="en-US" dirty="0" err="1" smtClean="0"/>
              <a:t>ios</a:t>
            </a:r>
            <a:r>
              <a:rPr lang="en-US" dirty="0" smtClean="0"/>
              <a:t>/Android GCP Manager App</a:t>
            </a:r>
          </a:p>
          <a:p>
            <a:r>
              <a:rPr lang="en-US" dirty="0" smtClean="0"/>
              <a:t>Cloud shell : Browser-based Terminal/CLI</a:t>
            </a:r>
          </a:p>
          <a:p>
            <a:r>
              <a:rPr lang="en-US" dirty="0" err="1" smtClean="0"/>
              <a:t>Stackdriver</a:t>
            </a:r>
            <a:r>
              <a:rPr lang="en-US" dirty="0" smtClean="0"/>
              <a:t> Debugger : Live Production Debugging</a:t>
            </a:r>
          </a:p>
          <a:p>
            <a:r>
              <a:rPr lang="en-US" dirty="0" err="1" smtClean="0"/>
              <a:t>Stackdriver</a:t>
            </a:r>
            <a:r>
              <a:rPr lang="en-US" dirty="0" smtClean="0"/>
              <a:t> Error Reporting : App Error Reporting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tackdriver</a:t>
            </a:r>
            <a:r>
              <a:rPr lang="en-US" dirty="0" smtClean="0"/>
              <a:t> Logging : Centralized Logging 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tackdriver</a:t>
            </a:r>
            <a:r>
              <a:rPr lang="en-US" dirty="0" smtClean="0"/>
              <a:t> Monitoring : </a:t>
            </a:r>
            <a:r>
              <a:rPr lang="en-US" dirty="0" err="1" smtClean="0"/>
              <a:t>Infrustructure</a:t>
            </a:r>
            <a:r>
              <a:rPr lang="en-US" dirty="0" smtClean="0"/>
              <a:t> and Application Monitoring</a:t>
            </a:r>
          </a:p>
          <a:p>
            <a:r>
              <a:rPr lang="en-US" dirty="0" err="1" smtClean="0"/>
              <a:t>Stackdriver</a:t>
            </a:r>
            <a:r>
              <a:rPr lang="en-US" dirty="0" smtClean="0"/>
              <a:t> Profiler : CPU and heap profiling</a:t>
            </a:r>
          </a:p>
          <a:p>
            <a:r>
              <a:rPr lang="en-US" dirty="0" err="1" smtClean="0"/>
              <a:t>Stackdriver</a:t>
            </a:r>
            <a:r>
              <a:rPr lang="en-US" dirty="0" smtClean="0"/>
              <a:t> Transparent SLIs : Monitor GCP Services</a:t>
            </a:r>
          </a:p>
          <a:p>
            <a:r>
              <a:rPr lang="en-US" dirty="0" err="1" smtClean="0"/>
              <a:t>Stackdriver</a:t>
            </a:r>
            <a:r>
              <a:rPr lang="en-US" dirty="0" smtClean="0"/>
              <a:t> Trace : App Performance Insights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33" y="3275201"/>
            <a:ext cx="4391378" cy="22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2" y="331643"/>
            <a:ext cx="10408354" cy="614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0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591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Cloud SDK : CLI for GCP</a:t>
            </a:r>
          </a:p>
          <a:p>
            <a:r>
              <a:rPr lang="en-US" dirty="0" smtClean="0"/>
              <a:t>Cloud Build : Continuous integration/delivery platform</a:t>
            </a:r>
          </a:p>
          <a:p>
            <a:r>
              <a:rPr lang="en-US" dirty="0" smtClean="0"/>
              <a:t>Cloud Source Repositories : Hosted Private </a:t>
            </a:r>
            <a:r>
              <a:rPr lang="en-US" dirty="0" err="1" smtClean="0"/>
              <a:t>Git</a:t>
            </a:r>
            <a:r>
              <a:rPr lang="en-US" dirty="0" smtClean="0"/>
              <a:t> Repos</a:t>
            </a:r>
          </a:p>
          <a:p>
            <a:r>
              <a:rPr lang="en-US" dirty="0" smtClean="0"/>
              <a:t>Cloud Scheduler : Managed </a:t>
            </a:r>
            <a:r>
              <a:rPr lang="en-US" dirty="0" err="1" smtClean="0"/>
              <a:t>cron</a:t>
            </a:r>
            <a:r>
              <a:rPr lang="en-US" dirty="0" smtClean="0"/>
              <a:t> job service</a:t>
            </a:r>
          </a:p>
          <a:p>
            <a:r>
              <a:rPr lang="en-US" dirty="0" smtClean="0"/>
              <a:t>Cloud Tools for IntelliJ : IntelliJ GCP Tools</a:t>
            </a:r>
          </a:p>
          <a:p>
            <a:r>
              <a:rPr lang="en-US" dirty="0" smtClean="0"/>
              <a:t>Cloud </a:t>
            </a:r>
            <a:r>
              <a:rPr lang="en-US" dirty="0" err="1" smtClean="0"/>
              <a:t>Toos</a:t>
            </a:r>
            <a:r>
              <a:rPr lang="en-US" dirty="0" smtClean="0"/>
              <a:t> for PowerShell : PowerShell GCP Tools</a:t>
            </a:r>
          </a:p>
          <a:p>
            <a:r>
              <a:rPr lang="en-US" dirty="0" smtClean="0"/>
              <a:t>Cloud Tools for Visual Studio : Visual </a:t>
            </a:r>
            <a:r>
              <a:rPr lang="en-US" dirty="0" err="1" smtClean="0"/>
              <a:t>Stadio</a:t>
            </a:r>
            <a:r>
              <a:rPr lang="en-US" dirty="0" smtClean="0"/>
              <a:t> GCP Tools</a:t>
            </a:r>
          </a:p>
          <a:p>
            <a:r>
              <a:rPr lang="en-US" dirty="0" smtClean="0"/>
              <a:t>Cloud Tools for Eclipse : Eclipse GCP Tools</a:t>
            </a:r>
          </a:p>
          <a:p>
            <a:r>
              <a:rPr lang="en-US" dirty="0" smtClean="0"/>
              <a:t>Container Registry : Private Container Registry/Storage</a:t>
            </a:r>
          </a:p>
          <a:p>
            <a:r>
              <a:rPr lang="en-US" dirty="0" err="1" smtClean="0"/>
              <a:t>Gradle</a:t>
            </a:r>
            <a:r>
              <a:rPr lang="en-US" dirty="0" smtClean="0"/>
              <a:t> App Engine Plugin : </a:t>
            </a:r>
            <a:r>
              <a:rPr lang="en-US" dirty="0" err="1"/>
              <a:t>Gradle</a:t>
            </a:r>
            <a:r>
              <a:rPr lang="en-US" dirty="0"/>
              <a:t> App Engine Plugin </a:t>
            </a:r>
            <a:endParaRPr lang="en-US" dirty="0" smtClean="0"/>
          </a:p>
          <a:p>
            <a:r>
              <a:rPr lang="en-US" dirty="0" smtClean="0"/>
              <a:t>Maven App </a:t>
            </a:r>
            <a:r>
              <a:rPr lang="en-US" dirty="0"/>
              <a:t>Engine Plugin </a:t>
            </a:r>
            <a:r>
              <a:rPr lang="en-US" dirty="0" smtClean="0"/>
              <a:t>: </a:t>
            </a:r>
            <a:r>
              <a:rPr lang="en-US" dirty="0"/>
              <a:t>Maven App Engine Plugin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7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Existing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Functionality  (speed of Product development)</a:t>
            </a:r>
          </a:p>
          <a:p>
            <a:r>
              <a:rPr lang="en-US" dirty="0" smtClean="0"/>
              <a:t>Reliability</a:t>
            </a:r>
          </a:p>
          <a:p>
            <a:r>
              <a:rPr lang="en-US" dirty="0" smtClean="0"/>
              <a:t>Scalability   (Future)</a:t>
            </a:r>
          </a:p>
          <a:p>
            <a:r>
              <a:rPr lang="en-US" dirty="0" smtClean="0"/>
              <a:t>Security  (Cloud Security Concerns)</a:t>
            </a:r>
          </a:p>
          <a:p>
            <a:r>
              <a:rPr lang="en-US" dirty="0" smtClean="0"/>
              <a:t>Cost</a:t>
            </a:r>
          </a:p>
          <a:p>
            <a:r>
              <a:rPr lang="en-US" dirty="0" smtClean="0"/>
              <a:t>Ease of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225" y="750888"/>
            <a:ext cx="3158419" cy="1111779"/>
          </a:xfrm>
        </p:spPr>
        <p:txBody>
          <a:bodyPr/>
          <a:lstStyle/>
          <a:p>
            <a:r>
              <a:rPr lang="en-US" sz="4000" dirty="0"/>
              <a:t>Migration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(</a:t>
            </a:r>
            <a:r>
              <a:rPr lang="en-US" sz="4000" dirty="0"/>
              <a:t>To GCP)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14489" y="2260738"/>
            <a:ext cx="4406195" cy="4207795"/>
          </a:xfrm>
        </p:spPr>
        <p:txBody>
          <a:bodyPr>
            <a:normAutofit/>
          </a:bodyPr>
          <a:lstStyle/>
          <a:p>
            <a:pPr marL="342900" indent="-342900">
              <a:buFont typeface="Wingdings 2" charset="2"/>
              <a:buChar char=""/>
            </a:pPr>
            <a:r>
              <a:rPr lang="en-US" sz="1800" dirty="0"/>
              <a:t>Google Translate Appliance : Rentable Data Transport Box</a:t>
            </a:r>
          </a:p>
          <a:p>
            <a:pPr marL="342900" indent="-342900">
              <a:buFont typeface="Wingdings 2" charset="2"/>
              <a:buChar char=""/>
            </a:pPr>
            <a:r>
              <a:rPr lang="en-US" sz="1800" dirty="0"/>
              <a:t>Cloud Storage Transfer Service : Cloud to Cloud Transfers</a:t>
            </a:r>
          </a:p>
          <a:p>
            <a:pPr marL="342900" indent="-342900">
              <a:buFont typeface="Wingdings 2" charset="2"/>
              <a:buChar char=""/>
            </a:pPr>
            <a:r>
              <a:rPr lang="en-US" sz="1800" dirty="0" err="1"/>
              <a:t>BigQuery</a:t>
            </a:r>
            <a:r>
              <a:rPr lang="en-US" sz="1800" dirty="0"/>
              <a:t> Data Transfer Services : Bulk Import Analytics Data</a:t>
            </a:r>
          </a:p>
          <a:p>
            <a:pPr marL="342900" indent="-342900">
              <a:buFont typeface="Wingdings 2" charset="2"/>
              <a:buChar char=""/>
            </a:pPr>
            <a:r>
              <a:rPr lang="en-US" sz="1800" dirty="0" err="1"/>
              <a:t>Velostrata</a:t>
            </a:r>
            <a:r>
              <a:rPr lang="en-US" sz="1800" dirty="0"/>
              <a:t> : Lift-and-shift VM Migration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83" y="2260738"/>
            <a:ext cx="7228283" cy="27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Platform and Ecosystem (Open API!)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78" y="2369043"/>
            <a:ext cx="10554574" cy="4076913"/>
          </a:xfrm>
        </p:spPr>
        <p:txBody>
          <a:bodyPr/>
          <a:lstStyle/>
          <a:p>
            <a:r>
              <a:rPr lang="en-US" dirty="0" smtClean="0"/>
              <a:t>API Analytics : API Metrics</a:t>
            </a:r>
          </a:p>
          <a:p>
            <a:r>
              <a:rPr lang="en-US" dirty="0" smtClean="0"/>
              <a:t>API Monetization : </a:t>
            </a:r>
            <a:r>
              <a:rPr lang="en-US" dirty="0" err="1" smtClean="0"/>
              <a:t>Monetiza</a:t>
            </a:r>
            <a:r>
              <a:rPr lang="en-US" dirty="0" smtClean="0"/>
              <a:t> APIs</a:t>
            </a:r>
          </a:p>
          <a:p>
            <a:r>
              <a:rPr lang="en-US" dirty="0" err="1" smtClean="0"/>
              <a:t>Apigee</a:t>
            </a:r>
            <a:r>
              <a:rPr lang="en-US" dirty="0" smtClean="0"/>
              <a:t> API Platform : Develop , secure , monitor APIs</a:t>
            </a:r>
          </a:p>
          <a:p>
            <a:r>
              <a:rPr lang="en-US" dirty="0" err="1" smtClean="0"/>
              <a:t>Apigee</a:t>
            </a:r>
            <a:r>
              <a:rPr lang="en-US" dirty="0" smtClean="0"/>
              <a:t> Sense : API protection from attacks</a:t>
            </a:r>
          </a:p>
          <a:p>
            <a:r>
              <a:rPr lang="en-US" dirty="0" smtClean="0"/>
              <a:t>Cloud Endpoints : Cloud API Gateway</a:t>
            </a:r>
          </a:p>
          <a:p>
            <a:r>
              <a:rPr lang="en-US" dirty="0" smtClean="0"/>
              <a:t>Cloud </a:t>
            </a:r>
            <a:r>
              <a:rPr lang="en-US" dirty="0" err="1" smtClean="0"/>
              <a:t>Healthcase</a:t>
            </a:r>
            <a:r>
              <a:rPr lang="en-US" dirty="0" smtClean="0"/>
              <a:t> API : Healthcare System GCP Interoperability</a:t>
            </a:r>
          </a:p>
          <a:p>
            <a:r>
              <a:rPr lang="en-US" dirty="0" smtClean="0"/>
              <a:t>Developer Portal : API Management Portal</a:t>
            </a:r>
          </a:p>
          <a:p>
            <a:r>
              <a:rPr lang="en-US" dirty="0" smtClean="0"/>
              <a:t>GCP Marketplace : Partner &amp; Open Source Marketplace</a:t>
            </a:r>
            <a:endParaRPr lang="en-US" dirty="0"/>
          </a:p>
        </p:txBody>
      </p:sp>
      <p:sp>
        <p:nvSpPr>
          <p:cNvPr id="4" name="Explosion 2 3"/>
          <p:cNvSpPr/>
          <p:nvPr/>
        </p:nvSpPr>
        <p:spPr>
          <a:xfrm>
            <a:off x="8545689" y="1275645"/>
            <a:ext cx="2506133" cy="1648178"/>
          </a:xfrm>
          <a:prstGeom prst="irregularSeal2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dirty="0" err="1" smtClean="0">
                <a:ln/>
                <a:solidFill>
                  <a:schemeClr val="accent4"/>
                </a:solidFill>
              </a:rPr>
              <a:t>Bource</a:t>
            </a:r>
            <a:r>
              <a:rPr lang="en-US" b="1" dirty="0" smtClean="0">
                <a:ln/>
                <a:solidFill>
                  <a:schemeClr val="accent4"/>
                </a:solidFill>
              </a:rPr>
              <a:t> , Bank , …</a:t>
            </a:r>
            <a:endParaRPr lang="en-US" b="1" dirty="0">
              <a:ln/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39" y="2923823"/>
            <a:ext cx="4372361" cy="387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2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3975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Directions API : Get Directions Between Locations</a:t>
            </a:r>
          </a:p>
          <a:p>
            <a:r>
              <a:rPr lang="en-US" dirty="0" smtClean="0"/>
              <a:t>Distance Matrix API : Calculate Travel Times</a:t>
            </a:r>
          </a:p>
          <a:p>
            <a:r>
              <a:rPr lang="en-US" dirty="0" smtClean="0"/>
              <a:t>Geocoding API : Convert Address to/from Coordinates</a:t>
            </a:r>
          </a:p>
          <a:p>
            <a:r>
              <a:rPr lang="en-US" dirty="0" smtClean="0"/>
              <a:t>Geolocation API : Derive Location Without GPS</a:t>
            </a:r>
          </a:p>
          <a:p>
            <a:r>
              <a:rPr lang="en-US" dirty="0" err="1" smtClean="0"/>
              <a:t>Maos</a:t>
            </a:r>
            <a:r>
              <a:rPr lang="en-US" dirty="0" smtClean="0"/>
              <a:t> Embed API : Web Embedded Maps</a:t>
            </a:r>
          </a:p>
          <a:p>
            <a:r>
              <a:rPr lang="en-US" dirty="0" smtClean="0"/>
              <a:t>Maps JavaScript API : Dynamic Web Maps</a:t>
            </a:r>
          </a:p>
          <a:p>
            <a:r>
              <a:rPr lang="en-US" dirty="0" smtClean="0"/>
              <a:t>Maps SDK for </a:t>
            </a:r>
            <a:r>
              <a:rPr lang="en-US" dirty="0" err="1" smtClean="0"/>
              <a:t>ios</a:t>
            </a:r>
            <a:r>
              <a:rPr lang="en-US" dirty="0" smtClean="0"/>
              <a:t>/Android </a:t>
            </a:r>
          </a:p>
          <a:p>
            <a:r>
              <a:rPr lang="en-US" dirty="0" smtClean="0"/>
              <a:t>Maps Static API : Web static Maps</a:t>
            </a:r>
          </a:p>
          <a:p>
            <a:r>
              <a:rPr lang="en-US" dirty="0" smtClean="0"/>
              <a:t>Maps Unity SDK : Unity SDK for Games</a:t>
            </a:r>
          </a:p>
          <a:p>
            <a:r>
              <a:rPr lang="en-US" dirty="0" smtClean="0"/>
              <a:t>Maps URLs : URL Scheme for Maps</a:t>
            </a:r>
          </a:p>
          <a:p>
            <a:r>
              <a:rPr lang="en-US" dirty="0" smtClean="0"/>
              <a:t>Places API : Metadata About Places (Rest)</a:t>
            </a:r>
          </a:p>
          <a:p>
            <a:r>
              <a:rPr lang="en-US" dirty="0" smtClean="0"/>
              <a:t>Places Library , Maps JS API : Metadata About Places (JavaScript)</a:t>
            </a:r>
          </a:p>
          <a:p>
            <a:r>
              <a:rPr lang="en-US" dirty="0" smtClean="0"/>
              <a:t>Places SDK for </a:t>
            </a:r>
            <a:r>
              <a:rPr lang="en-US" dirty="0" err="1" smtClean="0"/>
              <a:t>ios</a:t>
            </a:r>
            <a:r>
              <a:rPr lang="en-US" dirty="0" smtClean="0"/>
              <a:t>/Android </a:t>
            </a:r>
          </a:p>
          <a:p>
            <a:r>
              <a:rPr lang="en-US" dirty="0" smtClean="0"/>
              <a:t>Roads API : Metadata About Roads</a:t>
            </a:r>
          </a:p>
          <a:p>
            <a:r>
              <a:rPr lang="en-US" dirty="0" smtClean="0"/>
              <a:t>Street View API </a:t>
            </a:r>
          </a:p>
          <a:p>
            <a:r>
              <a:rPr lang="en-US" dirty="0" smtClean="0"/>
              <a:t>Time Zone API : Convert Coordinates to </a:t>
            </a:r>
            <a:r>
              <a:rPr lang="en-US" dirty="0" err="1" smtClean="0"/>
              <a:t>Timezone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90" y="2449329"/>
            <a:ext cx="4302930" cy="38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 Suite Platform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202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App Maker  : Assistive App Building </a:t>
            </a:r>
          </a:p>
          <a:p>
            <a:r>
              <a:rPr lang="en-US" dirty="0" smtClean="0"/>
              <a:t>App Script : Extend and Automate Everything</a:t>
            </a:r>
          </a:p>
          <a:p>
            <a:r>
              <a:rPr lang="en-US" dirty="0" smtClean="0"/>
              <a:t>Editor Add-ons : Extend Docs , Sheets , Slides</a:t>
            </a:r>
          </a:p>
          <a:p>
            <a:r>
              <a:rPr lang="en-US" dirty="0" smtClean="0"/>
              <a:t>Gmail Add-ons : Contextual Apps in Gmail </a:t>
            </a:r>
          </a:p>
          <a:p>
            <a:r>
              <a:rPr lang="en-US" dirty="0" smtClean="0"/>
              <a:t>Hangouts Chat Bots  : Conversational Bots in Chat</a:t>
            </a:r>
          </a:p>
          <a:p>
            <a:r>
              <a:rPr lang="en-US" dirty="0" smtClean="0"/>
              <a:t>Calendar API : Create and Manage Calendars</a:t>
            </a:r>
          </a:p>
          <a:p>
            <a:r>
              <a:rPr lang="en-US" dirty="0" smtClean="0"/>
              <a:t>Classroom API : Provision and Manage Classrooms</a:t>
            </a:r>
          </a:p>
          <a:p>
            <a:r>
              <a:rPr lang="en-US" dirty="0" smtClean="0"/>
              <a:t>Drive API : Read and Write Files</a:t>
            </a:r>
          </a:p>
          <a:p>
            <a:r>
              <a:rPr lang="en-US" dirty="0" smtClean="0"/>
              <a:t>Gmail API : Enhance Gmail and Inbox</a:t>
            </a:r>
          </a:p>
          <a:p>
            <a:r>
              <a:rPr lang="en-US" dirty="0" smtClean="0"/>
              <a:t>Sheets API : Read and Write Spreadsheets</a:t>
            </a:r>
          </a:p>
          <a:p>
            <a:r>
              <a:rPr lang="en-US" dirty="0" smtClean="0"/>
              <a:t>Slides API : Create and Edit Presentation</a:t>
            </a:r>
          </a:p>
          <a:p>
            <a:r>
              <a:rPr lang="en-US" dirty="0" smtClean="0"/>
              <a:t>Drive Picker : Drive File Selection Widget</a:t>
            </a:r>
          </a:p>
          <a:p>
            <a:r>
              <a:rPr lang="en-US" dirty="0" smtClean="0"/>
              <a:t>Admin SDK : Manage G Suite Setting</a:t>
            </a:r>
          </a:p>
          <a:p>
            <a:r>
              <a:rPr lang="en-US" dirty="0" smtClean="0"/>
              <a:t>Email Markup : Interactive Email using Schema.org</a:t>
            </a:r>
          </a:p>
          <a:p>
            <a:r>
              <a:rPr lang="en-US" dirty="0" smtClean="0"/>
              <a:t>G Suite Marketplace : Storefront for Integrated Applications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72" y="2844800"/>
            <a:ext cx="6086610" cy="34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5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Products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5446621" cy="447202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Cloud </a:t>
            </a:r>
            <a:r>
              <a:rPr lang="en-US" dirty="0" err="1" smtClean="0"/>
              <a:t>Firestore</a:t>
            </a:r>
            <a:r>
              <a:rPr lang="en-US" dirty="0" smtClean="0"/>
              <a:t> : Document Store and Sync</a:t>
            </a:r>
          </a:p>
          <a:p>
            <a:r>
              <a:rPr lang="en-US" dirty="0" smtClean="0"/>
              <a:t>Cloud Functions for Firebase : Event-driven </a:t>
            </a:r>
            <a:r>
              <a:rPr lang="en-US" dirty="0" err="1" smtClean="0"/>
              <a:t>Serverless</a:t>
            </a:r>
            <a:r>
              <a:rPr lang="en-US" dirty="0" smtClean="0"/>
              <a:t> Applications</a:t>
            </a:r>
          </a:p>
          <a:p>
            <a:r>
              <a:rPr lang="en-US" dirty="0" smtClean="0"/>
              <a:t>Cloud Storage for Firebase : Object Storage and serving</a:t>
            </a:r>
          </a:p>
          <a:p>
            <a:r>
              <a:rPr lang="en-US" dirty="0" err="1" smtClean="0"/>
              <a:t>Crashlytics</a:t>
            </a:r>
            <a:r>
              <a:rPr lang="en-US" dirty="0" smtClean="0"/>
              <a:t> : Crash Reporting and Analytics</a:t>
            </a:r>
          </a:p>
          <a:p>
            <a:r>
              <a:rPr lang="en-US" dirty="0" smtClean="0"/>
              <a:t>Firebase A/B Testing : Create A/B Test Experiments</a:t>
            </a:r>
          </a:p>
          <a:p>
            <a:r>
              <a:rPr lang="en-US" dirty="0" smtClean="0"/>
              <a:t>Firebase App Indexing : App / Google Search Integration</a:t>
            </a:r>
          </a:p>
          <a:p>
            <a:r>
              <a:rPr lang="en-US" dirty="0" smtClean="0"/>
              <a:t>Firebase Authentication : Drop-in Authentication</a:t>
            </a:r>
          </a:p>
          <a:p>
            <a:r>
              <a:rPr lang="en-US" dirty="0" smtClean="0"/>
              <a:t>Firebase Cloud Messaging : Send Device Notifications</a:t>
            </a:r>
          </a:p>
          <a:p>
            <a:r>
              <a:rPr lang="en-US" dirty="0" smtClean="0"/>
              <a:t>Firebase Dynamic Links : Link to App Content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65333" y="2288398"/>
            <a:ext cx="5819155" cy="440591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Firebase Hosting : Web Hosting with CDN/SSL</a:t>
            </a:r>
          </a:p>
          <a:p>
            <a:r>
              <a:rPr lang="en-US" smtClean="0"/>
              <a:t>Firebase in-App Messaging : Send contextual Message In-App</a:t>
            </a:r>
          </a:p>
          <a:p>
            <a:r>
              <a:rPr lang="en-US" smtClean="0"/>
              <a:t>Firebase Performance Monitoring : App Performance Monitoring</a:t>
            </a:r>
          </a:p>
          <a:p>
            <a:r>
              <a:rPr lang="en-US" smtClean="0"/>
              <a:t>Firebase Predictions : Predict User Targetting</a:t>
            </a:r>
          </a:p>
          <a:p>
            <a:r>
              <a:rPr lang="en-US" smtClean="0"/>
              <a:t>Firebase Realtime Database : Real-time Data Synchronization</a:t>
            </a:r>
          </a:p>
          <a:p>
            <a:r>
              <a:rPr lang="en-US" smtClean="0"/>
              <a:t>Firebase Remote Config : Remotely Configure Installed Apps</a:t>
            </a:r>
          </a:p>
          <a:p>
            <a:r>
              <a:rPr lang="en-US" smtClean="0"/>
              <a:t>Firebase Test Lab : Mobile testing  device farm</a:t>
            </a:r>
          </a:p>
          <a:p>
            <a:r>
              <a:rPr lang="en-US" smtClean="0"/>
              <a:t>Google Analytics for Firebase : Mobile App Analytics </a:t>
            </a:r>
          </a:p>
          <a:p>
            <a:r>
              <a:rPr lang="en-US" smtClean="0"/>
              <a:t>ML Kit fro Firebase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0" y="0"/>
            <a:ext cx="4233812" cy="216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GCP Foundational Open Source Projects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Beam : Batch/Streaming Data Processing</a:t>
            </a:r>
          </a:p>
          <a:p>
            <a:r>
              <a:rPr lang="en-US" dirty="0" err="1" smtClean="0"/>
              <a:t>gRPC</a:t>
            </a:r>
            <a:r>
              <a:rPr lang="en-US" dirty="0" smtClean="0"/>
              <a:t> : RPC Framework</a:t>
            </a:r>
          </a:p>
          <a:p>
            <a:r>
              <a:rPr lang="en-US" dirty="0" err="1" smtClean="0"/>
              <a:t>gVisor</a:t>
            </a:r>
            <a:r>
              <a:rPr lang="en-US" dirty="0" smtClean="0"/>
              <a:t> : Secure Container Runtime</a:t>
            </a:r>
          </a:p>
          <a:p>
            <a:r>
              <a:rPr lang="en-US" dirty="0" err="1" smtClean="0"/>
              <a:t>Istio</a:t>
            </a:r>
            <a:r>
              <a:rPr lang="en-US" dirty="0" smtClean="0"/>
              <a:t> : Connect and Secure Services</a:t>
            </a:r>
          </a:p>
          <a:p>
            <a:r>
              <a:rPr lang="en-US" dirty="0" err="1" smtClean="0"/>
              <a:t>Knative</a:t>
            </a:r>
            <a:r>
              <a:rPr lang="en-US" dirty="0" smtClean="0"/>
              <a:t> : </a:t>
            </a:r>
            <a:r>
              <a:rPr lang="en-US" dirty="0" err="1" smtClean="0"/>
              <a:t>Serverless</a:t>
            </a:r>
            <a:r>
              <a:rPr lang="en-US" dirty="0" smtClean="0"/>
              <a:t> framework for Kubernetes</a:t>
            </a:r>
          </a:p>
          <a:p>
            <a:r>
              <a:rPr lang="en-US" dirty="0" err="1" smtClean="0"/>
              <a:t>Kubeflow</a:t>
            </a:r>
            <a:r>
              <a:rPr lang="en-US" dirty="0" smtClean="0"/>
              <a:t> : ML Toolkit for Kubernetes</a:t>
            </a:r>
          </a:p>
          <a:p>
            <a:r>
              <a:rPr lang="en-US" dirty="0" smtClean="0"/>
              <a:t>Kubernetes : Management  of containerized Applications</a:t>
            </a:r>
          </a:p>
          <a:p>
            <a:r>
              <a:rPr lang="en-US" dirty="0" err="1" smtClean="0"/>
              <a:t>OpenCensus</a:t>
            </a:r>
            <a:r>
              <a:rPr lang="en-US" dirty="0" smtClean="0"/>
              <a:t> : Cloud Native Observability Framework</a:t>
            </a:r>
          </a:p>
          <a:p>
            <a:r>
              <a:rPr lang="en-US" dirty="0" err="1" smtClean="0"/>
              <a:t>TensorFlow</a:t>
            </a:r>
            <a:r>
              <a:rPr lang="en-US" dirty="0" smtClean="0"/>
              <a:t> : ML Framework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757" y="1970799"/>
            <a:ext cx="2091242" cy="628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815" y="2598835"/>
            <a:ext cx="731387" cy="731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44" y="2876197"/>
            <a:ext cx="1761067" cy="6007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16" y="3461687"/>
            <a:ext cx="1101372" cy="576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858" y="3403484"/>
            <a:ext cx="885457" cy="9551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04" y="4130888"/>
            <a:ext cx="2630311" cy="6628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214" y="4358630"/>
            <a:ext cx="1065644" cy="9032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23" y="5051405"/>
            <a:ext cx="1659467" cy="3961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31" y="5357786"/>
            <a:ext cx="2467103" cy="8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89" y="590745"/>
            <a:ext cx="10058400" cy="5651707"/>
          </a:xfrm>
          <a:prstGeom prst="rect">
            <a:avLst/>
          </a:prstGeom>
        </p:spPr>
      </p:pic>
      <p:sp>
        <p:nvSpPr>
          <p:cNvPr id="3" name="Explosion 2 2"/>
          <p:cNvSpPr/>
          <p:nvPr/>
        </p:nvSpPr>
        <p:spPr>
          <a:xfrm>
            <a:off x="383823" y="4662310"/>
            <a:ext cx="2968977" cy="206586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52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1821653"/>
          </a:xfrm>
        </p:spPr>
        <p:txBody>
          <a:bodyPr/>
          <a:lstStyle/>
          <a:p>
            <a:r>
              <a:rPr lang="en-US" dirty="0"/>
              <a:t>Google is such a developer focused cloud</a:t>
            </a:r>
          </a:p>
          <a:p>
            <a:r>
              <a:rPr lang="en-US" dirty="0"/>
              <a:t>Google expect people to have a developer background when working in the GCP</a:t>
            </a:r>
          </a:p>
          <a:p>
            <a:r>
              <a:rPr lang="en-US" dirty="0"/>
              <a:t>AWS is DevOps cloud (Network admin &amp; DBAs)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77557" y="1059532"/>
            <a:ext cx="4453199" cy="210135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Top three:</a:t>
            </a:r>
          </a:p>
          <a:p>
            <a:pPr marL="342900" indent="-342900">
              <a:buFont typeface="Wingdings 2" charset="2"/>
              <a:buChar char=""/>
            </a:pPr>
            <a:r>
              <a:rPr lang="en-US" dirty="0"/>
              <a:t>Amazon web Services</a:t>
            </a:r>
          </a:p>
          <a:p>
            <a:pPr marL="342900" indent="-342900">
              <a:buFont typeface="Wingdings 2" charset="2"/>
              <a:buChar char=""/>
            </a:pPr>
            <a:r>
              <a:rPr lang="en-US" dirty="0"/>
              <a:t>Microsoft Azure</a:t>
            </a:r>
          </a:p>
          <a:p>
            <a:pPr marL="342900" indent="-342900">
              <a:buFont typeface="Wingdings 2" charset="2"/>
              <a:buChar char=""/>
            </a:pPr>
            <a:r>
              <a:rPr lang="en-US" dirty="0"/>
              <a:t>Google Cloud Platform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77557" y="3160889"/>
            <a:ext cx="4154312" cy="25867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dirty="0" smtClean="0"/>
              <a:t>Other:</a:t>
            </a:r>
          </a:p>
          <a:p>
            <a:r>
              <a:rPr lang="en-US" dirty="0" smtClean="0"/>
              <a:t>IBM</a:t>
            </a:r>
          </a:p>
          <a:p>
            <a:r>
              <a:rPr lang="en-US" dirty="0" smtClean="0"/>
              <a:t>Oracle</a:t>
            </a:r>
          </a:p>
          <a:p>
            <a:r>
              <a:rPr lang="en-US" dirty="0" smtClean="0"/>
              <a:t>Alibaba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0000" y="1624985"/>
            <a:ext cx="5934826" cy="970450"/>
          </a:xfrm>
        </p:spPr>
        <p:txBody>
          <a:bodyPr/>
          <a:lstStyle/>
          <a:p>
            <a:r>
              <a:rPr lang="en-US" dirty="0" smtClean="0"/>
              <a:t>Cloud Provider Companies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44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 storage option in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175688" cy="36365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Multi-Cloud Is Possible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Option Include:</a:t>
            </a:r>
          </a:p>
          <a:p>
            <a:r>
              <a:rPr lang="en-US" dirty="0" smtClean="0"/>
              <a:t>Amazon S3</a:t>
            </a:r>
          </a:p>
          <a:p>
            <a:r>
              <a:rPr lang="en-US" dirty="0" smtClean="0"/>
              <a:t>Azure Blob Storage</a:t>
            </a:r>
          </a:p>
          <a:p>
            <a:r>
              <a:rPr lang="en-US" dirty="0" smtClean="0"/>
              <a:t>Google Cloud Storage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42" y="2560954"/>
            <a:ext cx="5119795" cy="38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Servers in the Cloud (IAAS)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Option include: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Amazon EC2</a:t>
            </a:r>
          </a:p>
          <a:p>
            <a:r>
              <a:rPr lang="en-US" dirty="0" smtClean="0"/>
              <a:t>Azure Virtual Machines</a:t>
            </a:r>
          </a:p>
          <a:p>
            <a:r>
              <a:rPr lang="en-US" dirty="0" smtClean="0"/>
              <a:t>Google Compute Engine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2912709"/>
            <a:ext cx="43815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1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as a Service (PAAS)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Option include: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Google App Engine</a:t>
            </a:r>
          </a:p>
          <a:p>
            <a:r>
              <a:rPr lang="en-US" dirty="0" smtClean="0"/>
              <a:t>Microsoft App Service</a:t>
            </a:r>
          </a:p>
          <a:p>
            <a:r>
              <a:rPr lang="en-US" dirty="0" smtClean="0"/>
              <a:t>Amazon Elastic Beanstalk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42" y="2645129"/>
            <a:ext cx="64960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 , PAAS , Deploy App … </a:t>
            </a:r>
            <a:r>
              <a:rPr lang="en-US" dirty="0" err="1" smtClean="0"/>
              <a:t>Whats</a:t>
            </a:r>
            <a:r>
              <a:rPr lang="en-US" dirty="0" smtClean="0"/>
              <a:t>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Analyzing Data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 smtClean="0"/>
              <a:t>Big – Data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Option include: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</a:t>
            </a:r>
            <a:r>
              <a:rPr lang="en-US" dirty="0" smtClean="0"/>
              <a:t>Amazon Redshift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Google </a:t>
            </a:r>
            <a:r>
              <a:rPr lang="en-US" dirty="0" err="1" smtClean="0"/>
              <a:t>bigQuery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Azure SQL Data Warehouse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b="1" dirty="0" smtClean="0"/>
              <a:t>Machine Learning </a:t>
            </a:r>
          </a:p>
          <a:p>
            <a:pPr marL="0" indent="0">
              <a:buNone/>
            </a:pPr>
            <a:r>
              <a:rPr lang="en-US" b="1" dirty="0" smtClean="0"/>
              <a:t>      </a:t>
            </a:r>
            <a:r>
              <a:rPr lang="en-US" dirty="0" smtClean="0"/>
              <a:t>Makes predictions or recommendations based on data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/>
              <a:t>Artificial </a:t>
            </a:r>
            <a:r>
              <a:rPr lang="en-US" b="1" dirty="0" err="1" smtClean="0"/>
              <a:t>Inteligence</a:t>
            </a:r>
            <a:endParaRPr lang="en-US" b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Helps computers add value to human tasks , machine translation and visual </a:t>
            </a:r>
            <a:r>
              <a:rPr lang="en-US" dirty="0" err="1" smtClean="0"/>
              <a:t>recognation</a:t>
            </a:r>
            <a:endParaRPr lang="en-US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70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Other Cloud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80" y="2222287"/>
            <a:ext cx="3527510" cy="363651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Real-Time Data Streaming and Processing</a:t>
            </a:r>
          </a:p>
          <a:p>
            <a:pPr marL="0" indent="0">
              <a:buNone/>
            </a:pPr>
            <a:r>
              <a:rPr lang="en-US" b="1" dirty="0" smtClean="0"/>
              <a:t>Option include: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Amazon Kinesis</a:t>
            </a:r>
          </a:p>
          <a:p>
            <a:r>
              <a:rPr lang="en-US" dirty="0" smtClean="0"/>
              <a:t>Google Cloud Dataflow</a:t>
            </a:r>
          </a:p>
          <a:p>
            <a:r>
              <a:rPr lang="en-US" dirty="0" smtClean="0"/>
              <a:t>Azure Stream Analytics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08310" y="2222286"/>
            <a:ext cx="337537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b="1" dirty="0" smtClean="0"/>
              <a:t>Data Analysis and Visualization </a:t>
            </a:r>
          </a:p>
          <a:p>
            <a:pPr marL="0" indent="0">
              <a:buFont typeface="Wingdings 2" charset="2"/>
              <a:buNone/>
            </a:pPr>
            <a:r>
              <a:rPr lang="en-US" b="1" dirty="0" smtClean="0"/>
              <a:t>Option include:</a:t>
            </a:r>
          </a:p>
          <a:p>
            <a:pPr marL="0" indent="0">
              <a:buFont typeface="Wingdings 2" charset="2"/>
              <a:buNone/>
            </a:pPr>
            <a:endParaRPr lang="en-US" b="1" dirty="0" smtClean="0"/>
          </a:p>
          <a:p>
            <a:r>
              <a:rPr lang="en-US" dirty="0" smtClean="0"/>
              <a:t>Google Data Studio</a:t>
            </a:r>
          </a:p>
          <a:p>
            <a:r>
              <a:rPr lang="en-US" dirty="0" smtClean="0"/>
              <a:t>Amazon Athena</a:t>
            </a:r>
          </a:p>
          <a:p>
            <a:r>
              <a:rPr lang="en-US" dirty="0" smtClean="0"/>
              <a:t>Azure Analysis Services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421508" y="2222286"/>
            <a:ext cx="3522136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b="1" dirty="0" smtClean="0"/>
              <a:t>Making Predictions and Recommendations</a:t>
            </a:r>
          </a:p>
          <a:p>
            <a:pPr marL="0" indent="0">
              <a:buFont typeface="Wingdings 2" charset="2"/>
              <a:buNone/>
            </a:pPr>
            <a:r>
              <a:rPr lang="en-US" b="1" dirty="0" smtClean="0"/>
              <a:t>Option include:</a:t>
            </a:r>
          </a:p>
          <a:p>
            <a:pPr marL="0" indent="0">
              <a:buFont typeface="Wingdings 2" charset="2"/>
              <a:buNone/>
            </a:pPr>
            <a:endParaRPr lang="en-US" b="1" dirty="0" smtClean="0"/>
          </a:p>
          <a:p>
            <a:r>
              <a:rPr lang="en-US" dirty="0" smtClean="0"/>
              <a:t>Google Cloud Machine Learning Engine</a:t>
            </a:r>
          </a:p>
          <a:p>
            <a:r>
              <a:rPr lang="en-US" dirty="0" smtClean="0"/>
              <a:t>Amazon Machine Learning</a:t>
            </a:r>
          </a:p>
          <a:p>
            <a:r>
              <a:rPr lang="en-US" dirty="0" smtClean="0"/>
              <a:t>Azure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4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E96646-423E-4354-94C2-1A28227BF075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tf11381587_win32</Template>
  <TotalTime>0</TotalTime>
  <Words>1599</Words>
  <Application>Microsoft Office PowerPoint</Application>
  <PresentationFormat>Widescreen</PresentationFormat>
  <Paragraphs>296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Century Gothic</vt:lpstr>
      <vt:lpstr>Tahoma</vt:lpstr>
      <vt:lpstr>Wingdings 2</vt:lpstr>
      <vt:lpstr>Quotable</vt:lpstr>
      <vt:lpstr>Google Cloud Platform</vt:lpstr>
      <vt:lpstr>Evolution   (from On-Premises Servers To Cloud Computing Solutions)</vt:lpstr>
      <vt:lpstr>State of Existing Infrastructure</vt:lpstr>
      <vt:lpstr>Cloud Provider Companies</vt:lpstr>
      <vt:lpstr>Data storage option in the cloud</vt:lpstr>
      <vt:lpstr>Virtual Servers in the Cloud (IAAS)</vt:lpstr>
      <vt:lpstr>Platform as a Service (PAAS)</vt:lpstr>
      <vt:lpstr>IAAS , PAAS , Deploy App … Whats next?</vt:lpstr>
      <vt:lpstr>Some Other Cloud Services</vt:lpstr>
      <vt:lpstr>Cloud Administration Tools</vt:lpstr>
      <vt:lpstr>Business Regulations</vt:lpstr>
      <vt:lpstr>GCP Context &amp; Services</vt:lpstr>
      <vt:lpstr>GCP Structure &amp; Design</vt:lpstr>
      <vt:lpstr>Services at a glance</vt:lpstr>
      <vt:lpstr>Compute Products</vt:lpstr>
      <vt:lpstr>Compute Products</vt:lpstr>
      <vt:lpstr>PowerPoint Presentation</vt:lpstr>
      <vt:lpstr>Storage Products</vt:lpstr>
      <vt:lpstr>Storage Products</vt:lpstr>
      <vt:lpstr>DataBase Products</vt:lpstr>
      <vt:lpstr>Big Data and Analytics Products</vt:lpstr>
      <vt:lpstr>AI and Machine Learning Products</vt:lpstr>
      <vt:lpstr>Networking Products</vt:lpstr>
      <vt:lpstr>Internet Of Things Product</vt:lpstr>
      <vt:lpstr>PowerPoint Presentation</vt:lpstr>
      <vt:lpstr>Identity and Security Products</vt:lpstr>
      <vt:lpstr>Management Tools Product</vt:lpstr>
      <vt:lpstr>PowerPoint Presentation</vt:lpstr>
      <vt:lpstr>Developer Tools</vt:lpstr>
      <vt:lpstr>Migration  (To GCP)</vt:lpstr>
      <vt:lpstr>API Platform and Ecosystem (Open API!)</vt:lpstr>
      <vt:lpstr>Google Maps Platform</vt:lpstr>
      <vt:lpstr>G Suite Platform </vt:lpstr>
      <vt:lpstr>Mobile Products </vt:lpstr>
      <vt:lpstr>GCP Foundational Open Source Projects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2020-09-23T11:53:46Z</dcterms:created>
  <dcterms:modified xsi:type="dcterms:W3CDTF">2020-10-03T05:27:05Z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